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6" r:id="rId2"/>
    <p:sldId id="257" r:id="rId3"/>
    <p:sldId id="258" r:id="rId4"/>
    <p:sldId id="270" r:id="rId5"/>
    <p:sldId id="280" r:id="rId6"/>
    <p:sldId id="282" r:id="rId7"/>
    <p:sldId id="263" r:id="rId8"/>
    <p:sldId id="262" r:id="rId9"/>
    <p:sldId id="260" r:id="rId10"/>
    <p:sldId id="264" r:id="rId11"/>
    <p:sldId id="265" r:id="rId12"/>
    <p:sldId id="267"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D43213"/>
    <a:srgbClr val="FF2600"/>
    <a:srgbClr val="8E8E93"/>
    <a:srgbClr val="FF2F92"/>
    <a:srgbClr val="015F94"/>
    <a:srgbClr val="FF7E79"/>
    <a:srgbClr val="000000"/>
    <a:srgbClr val="ADAEAE"/>
    <a:srgbClr val="27E387"/>
    <a:srgbClr val="FFB3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40"/>
    <p:restoredTop sz="86408"/>
  </p:normalViewPr>
  <p:slideViewPr>
    <p:cSldViewPr snapToGrid="0" snapToObjects="1">
      <p:cViewPr>
        <p:scale>
          <a:sx n="110" d="100"/>
          <a:sy n="110" d="100"/>
        </p:scale>
        <p:origin x="192" y="144"/>
      </p:cViewPr>
      <p:guideLst>
        <p:guide orient="horz" pos="2160"/>
        <p:guide pos="2880"/>
      </p:guideLst>
    </p:cSldViewPr>
  </p:slideViewPr>
  <p:outlineViewPr>
    <p:cViewPr>
      <p:scale>
        <a:sx n="33" d="100"/>
        <a:sy n="33" d="100"/>
      </p:scale>
      <p:origin x="0" y="-29800"/>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57"/>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9706" y="24363"/>
        <a:ext cx="3955291" cy="633395"/>
      </dsp:txXfrm>
    </dsp:sp>
    <dsp:sp modelId="{44B4833D-7840-B94E-ADE4-9EEB3A450D3A}">
      <dsp:nvSpPr>
        <dsp:cNvPr id="0" name=""/>
        <dsp:cNvSpPr/>
      </dsp:nvSpPr>
      <dsp:spPr>
        <a:xfrm rot="5400000">
          <a:off x="1871971" y="694182"/>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719258"/>
        <a:ext cx="180548" cy="175532"/>
      </dsp:txXfrm>
    </dsp:sp>
    <dsp:sp modelId="{84825DFD-ADAA-714B-A9F7-6A59F7B43CA7}">
      <dsp:nvSpPr>
        <dsp:cNvPr id="0" name=""/>
        <dsp:cNvSpPr/>
      </dsp:nvSpPr>
      <dsp:spPr>
        <a:xfrm>
          <a:off x="0" y="1011813"/>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06" y="1031519"/>
        <a:ext cx="3955291" cy="633395"/>
      </dsp:txXfrm>
    </dsp:sp>
    <dsp:sp modelId="{D9FB9453-3A35-7A42-9209-CC041E5E649A}">
      <dsp:nvSpPr>
        <dsp:cNvPr id="0" name=""/>
        <dsp:cNvSpPr/>
      </dsp:nvSpPr>
      <dsp:spPr>
        <a:xfrm rot="5400000">
          <a:off x="1871971" y="1701338"/>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1726414"/>
        <a:ext cx="180548" cy="175532"/>
      </dsp:txXfrm>
    </dsp:sp>
    <dsp:sp modelId="{782E82F2-82A3-0B4D-A167-B5A9E2DEC32D}">
      <dsp:nvSpPr>
        <dsp:cNvPr id="0" name=""/>
        <dsp:cNvSpPr/>
      </dsp:nvSpPr>
      <dsp:spPr>
        <a:xfrm>
          <a:off x="0" y="2018968"/>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06" y="2038674"/>
        <a:ext cx="3955291" cy="633395"/>
      </dsp:txXfrm>
    </dsp:sp>
    <dsp:sp modelId="{EF8C3ED8-5A7B-E24E-AFC6-8D76F1E36E18}">
      <dsp:nvSpPr>
        <dsp:cNvPr id="0" name=""/>
        <dsp:cNvSpPr/>
      </dsp:nvSpPr>
      <dsp:spPr>
        <a:xfrm rot="5400000">
          <a:off x="1871971" y="2708493"/>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2733569"/>
        <a:ext cx="180548" cy="175532"/>
      </dsp:txXfrm>
    </dsp:sp>
    <dsp:sp modelId="{34F8AF40-D70D-D545-AE25-39B8DAF607A1}">
      <dsp:nvSpPr>
        <dsp:cNvPr id="0" name=""/>
        <dsp:cNvSpPr/>
      </dsp:nvSpPr>
      <dsp:spPr>
        <a:xfrm>
          <a:off x="0" y="3026124"/>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06" y="3045830"/>
        <a:ext cx="3955291" cy="633395"/>
      </dsp:txXfrm>
    </dsp:sp>
    <dsp:sp modelId="{1CD39E9E-D837-4646-A823-5BDFC4BA64C5}">
      <dsp:nvSpPr>
        <dsp:cNvPr id="0" name=""/>
        <dsp:cNvSpPr/>
      </dsp:nvSpPr>
      <dsp:spPr>
        <a:xfrm rot="5400000">
          <a:off x="1878088" y="3707492"/>
          <a:ext cx="238526"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3738685"/>
        <a:ext cx="180548" cy="166968"/>
      </dsp:txXfrm>
    </dsp:sp>
    <dsp:sp modelId="{751E0659-B326-1D4D-B787-02DF6F4D4830}">
      <dsp:nvSpPr>
        <dsp:cNvPr id="0" name=""/>
        <dsp:cNvSpPr/>
      </dsp:nvSpPr>
      <dsp:spPr>
        <a:xfrm>
          <a:off x="0" y="4016966"/>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06" y="4036672"/>
        <a:ext cx="3955291" cy="6333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a:t>
            </a:r>
            <a:r>
              <a:rPr kumimoji="1" lang="ja-JP" altLang="en-US" sz="1200" b="0" i="0" kern="1200">
                <a:solidFill>
                  <a:schemeClr val="tx1"/>
                </a:solidFill>
                <a:effectLst/>
                <a:latin typeface="+mn-lt"/>
                <a:ea typeface="+mn-ea"/>
                <a:cs typeface="+mn-cs"/>
              </a:rPr>
              <a:t>です．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表についての特徴を一言</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1" i="0" kern="1200">
                <a:solidFill>
                  <a:schemeClr val="tx1"/>
                </a:solidFill>
                <a:effectLst/>
                <a:latin typeface="+mn-lt"/>
                <a:ea typeface="+mn-ea"/>
                <a:cs typeface="+mn-cs"/>
              </a:rPr>
              <a:t>次何を言うかを伝える</a:t>
            </a:r>
            <a:endParaRPr kumimoji="1" lang="en-US" altLang="ja-JP" sz="1200" b="1"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38282" y="2178424"/>
            <a:ext cx="635414" cy="55375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20271" y="1317812"/>
            <a:ext cx="4182035" cy="86061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1885980252"/>
              </p:ext>
            </p:extLst>
          </p:nvPr>
        </p:nvGraphicFramePr>
        <p:xfrm>
          <a:off x="1026858" y="2816942"/>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1031966" y="2808514"/>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1" name="正方形/長方形 20">
            <a:extLst>
              <a:ext uri="{FF2B5EF4-FFF2-40B4-BE49-F238E27FC236}">
                <a16:creationId xmlns:a16="http://schemas.microsoft.com/office/drawing/2014/main" id="{99A5D8F0-137E-4C4E-99E5-089107392D98}"/>
              </a:ext>
            </a:extLst>
          </p:cNvPr>
          <p:cNvSpPr/>
          <p:nvPr/>
        </p:nvSpPr>
        <p:spPr>
          <a:xfrm>
            <a:off x="439899" y="1251035"/>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spTree>
    <p:extLst>
      <p:ext uri="{BB962C8B-B14F-4D97-AF65-F5344CB8AC3E}">
        <p14:creationId xmlns:p14="http://schemas.microsoft.com/office/powerpoint/2010/main" val="2561530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240194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a:xfrm>
            <a:off x="6457950" y="6477374"/>
            <a:ext cx="2057400" cy="365125"/>
          </a:xfrm>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35356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07306" y="6085753"/>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9" name="正方形/長方形 18">
            <a:extLst>
              <a:ext uri="{FF2B5EF4-FFF2-40B4-BE49-F238E27FC236}">
                <a16:creationId xmlns:a16="http://schemas.microsoft.com/office/drawing/2014/main" id="{2B331EB2-4506-734A-A260-DE1A24237C86}"/>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969915561"/>
              </p:ext>
            </p:extLst>
          </p:nvPr>
        </p:nvGraphicFramePr>
        <p:xfrm>
          <a:off x="1587296" y="278699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273180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547601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78123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p:cNvCxnSpPr>
          <p:nvPr/>
        </p:nvCxnSpPr>
        <p:spPr>
          <a:xfrm>
            <a:off x="5580529" y="1949824"/>
            <a:ext cx="1358153" cy="76648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820270" y="1344706"/>
            <a:ext cx="4773705" cy="83371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
        <p:nvSpPr>
          <p:cNvPr id="18" name="正方形/長方形 17">
            <a:extLst>
              <a:ext uri="{FF2B5EF4-FFF2-40B4-BE49-F238E27FC236}">
                <a16:creationId xmlns:a16="http://schemas.microsoft.com/office/drawing/2014/main" id="{0893F6B7-8CF9-0B42-A712-4D08DB64FFDF}"/>
              </a:ext>
            </a:extLst>
          </p:cNvPr>
          <p:cNvSpPr/>
          <p:nvPr/>
        </p:nvSpPr>
        <p:spPr>
          <a:xfrm>
            <a:off x="439899" y="1251035"/>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spTree>
    <p:extLst>
      <p:ext uri="{BB962C8B-B14F-4D97-AF65-F5344CB8AC3E}">
        <p14:creationId xmlns:p14="http://schemas.microsoft.com/office/powerpoint/2010/main" val="103041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8115232"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ミームの発生元と影響力を解釈できるツールの作成が必要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データセットへの転用は不可能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のミームを意味付けが必要</a:t>
              </a:r>
              <a:endParaRPr lang="en-US" altLang="ja-JP" b="1" dirty="0"/>
            </a:p>
            <a:p>
              <a:pPr lvl="2"/>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lvl="2"/>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823021347"/>
              </p:ext>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4241444052"/>
              </p:ext>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t>ミームの辞書をまとめたクラウドソーシングサービス</a:t>
            </a:r>
            <a:endParaRPr lang="en-US" altLang="ja-JP" b="1" dirty="0"/>
          </a:p>
          <a:p>
            <a:pPr lvl="1"/>
            <a:r>
              <a:rPr lang="ja-JP" altLang="en-US" dirty="0"/>
              <a:t>ミームに対して役立つメタデータ</a:t>
            </a:r>
            <a:r>
              <a:rPr lang="ja-JP" altLang="en-US"/>
              <a:t>を供給</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xmlns="">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3"/>
                          <a:stretch>
                            <a:fillRect l="-154902" t="-102778" r="-402941" b="-219444"/>
                          </a:stretch>
                        </a:blipFill>
                      </a:tcPr>
                    </a:tc>
                    <a:tc>
                      <a:txBody>
                        <a:bodyPr/>
                        <a:lstStyle/>
                        <a:p>
                          <a:endParaRPr lang="ja-JP"/>
                        </a:p>
                      </a:txBody>
                      <a:tcPr marL="109954" marR="109954" marT="54977" marB="54977">
                        <a:blipFill>
                          <a:blip r:embed="rId3"/>
                          <a:stretch>
                            <a:fillRect l="-254902" t="-102778" r="-302941" b="-219444"/>
                          </a:stretch>
                        </a:blipFill>
                      </a:tcPr>
                    </a:tc>
                    <a:tc>
                      <a:txBody>
                        <a:bodyPr/>
                        <a:lstStyle/>
                        <a:p>
                          <a:endParaRPr lang="ja-JP"/>
                        </a:p>
                      </a:txBody>
                      <a:tcPr marL="109954" marR="109954" marT="54977" marB="54977">
                        <a:blipFill>
                          <a:blip r:embed="rId3"/>
                          <a:stretch>
                            <a:fillRect l="-351456" t="-102778" r="-200000" b="-219444"/>
                          </a:stretch>
                        </a:blipFill>
                      </a:tcPr>
                    </a:tc>
                    <a:tc>
                      <a:txBody>
                        <a:bodyPr/>
                        <a:lstStyle/>
                        <a:p>
                          <a:endParaRPr lang="ja-JP"/>
                        </a:p>
                      </a:txBody>
                      <a:tcPr marL="109954" marR="109954" marT="54977" marB="54977">
                        <a:blipFill>
                          <a:blip r:embed="rId3"/>
                          <a:stretch>
                            <a:fillRect l="-455882" t="-102778" r="-101961" b="-219444"/>
                          </a:stretch>
                        </a:blipFill>
                      </a:tcPr>
                    </a:tc>
                    <a:tc>
                      <a:txBody>
                        <a:bodyPr/>
                        <a:lstStyle/>
                        <a:p>
                          <a:endParaRPr lang="ja-JP"/>
                        </a:p>
                      </a:txBody>
                      <a:tcPr marL="109954" marR="109954" marT="54977" marB="54977">
                        <a:blipFill>
                          <a:blip r:embed="rId3"/>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3"/>
                          <a:stretch>
                            <a:fillRect l="-154902" t="-208571" r="-402941" b="-125714"/>
                          </a:stretch>
                        </a:blipFill>
                      </a:tcPr>
                    </a:tc>
                    <a:tc>
                      <a:txBody>
                        <a:bodyPr/>
                        <a:lstStyle/>
                        <a:p>
                          <a:endParaRPr lang="ja-JP"/>
                        </a:p>
                      </a:txBody>
                      <a:tcPr marL="109954" marR="109954" marT="54977" marB="54977">
                        <a:blipFill>
                          <a:blip r:embed="rId3"/>
                          <a:stretch>
                            <a:fillRect l="-254902" t="-208571" r="-302941" b="-125714"/>
                          </a:stretch>
                        </a:blipFill>
                      </a:tcPr>
                    </a:tc>
                    <a:tc>
                      <a:txBody>
                        <a:bodyPr/>
                        <a:lstStyle/>
                        <a:p>
                          <a:endParaRPr lang="ja-JP"/>
                        </a:p>
                      </a:txBody>
                      <a:tcPr marL="109954" marR="109954" marT="54977" marB="54977">
                        <a:blipFill>
                          <a:blip r:embed="rId3"/>
                          <a:stretch>
                            <a:fillRect l="-351456" t="-208571" r="-200000" b="-125714"/>
                          </a:stretch>
                        </a:blipFill>
                      </a:tcPr>
                    </a:tc>
                    <a:tc>
                      <a:txBody>
                        <a:bodyPr/>
                        <a:lstStyle/>
                        <a:p>
                          <a:endParaRPr lang="ja-JP"/>
                        </a:p>
                      </a:txBody>
                      <a:tcPr marL="109954" marR="109954" marT="54977" marB="54977">
                        <a:blipFill>
                          <a:blip r:embed="rId3"/>
                          <a:stretch>
                            <a:fillRect l="-455882" t="-208571" r="-101961" b="-125714"/>
                          </a:stretch>
                        </a:blipFill>
                      </a:tcPr>
                    </a:tc>
                    <a:tc>
                      <a:txBody>
                        <a:bodyPr/>
                        <a:lstStyle/>
                        <a:p>
                          <a:endParaRPr lang="ja-JP"/>
                        </a:p>
                      </a:txBody>
                      <a:tcPr marL="109954" marR="109954" marT="54977" marB="54977">
                        <a:blipFill>
                          <a:blip r:embed="rId3"/>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3"/>
                          <a:stretch>
                            <a:fillRect l="-154902" t="-300000" r="-402941" b="-22222"/>
                          </a:stretch>
                        </a:blipFill>
                      </a:tcPr>
                    </a:tc>
                    <a:tc>
                      <a:txBody>
                        <a:bodyPr/>
                        <a:lstStyle/>
                        <a:p>
                          <a:endParaRPr lang="ja-JP"/>
                        </a:p>
                      </a:txBody>
                      <a:tcPr marL="109954" marR="109954" marT="54977" marB="54977">
                        <a:blipFill>
                          <a:blip r:embed="rId3"/>
                          <a:stretch>
                            <a:fillRect l="-254902" t="-300000" r="-302941" b="-22222"/>
                          </a:stretch>
                        </a:blipFill>
                      </a:tcPr>
                    </a:tc>
                    <a:tc>
                      <a:txBody>
                        <a:bodyPr/>
                        <a:lstStyle/>
                        <a:p>
                          <a:endParaRPr lang="ja-JP"/>
                        </a:p>
                      </a:txBody>
                      <a:tcPr marL="109954" marR="109954" marT="54977" marB="54977">
                        <a:blipFill>
                          <a:blip r:embed="rId3"/>
                          <a:stretch>
                            <a:fillRect l="-351456" t="-300000" r="-200000" b="-22222"/>
                          </a:stretch>
                        </a:blipFill>
                      </a:tcPr>
                    </a:tc>
                    <a:tc>
                      <a:txBody>
                        <a:bodyPr/>
                        <a:lstStyle/>
                        <a:p>
                          <a:endParaRPr lang="ja-JP"/>
                        </a:p>
                      </a:txBody>
                      <a:tcPr marL="109954" marR="109954" marT="54977" marB="54977">
                        <a:blipFill>
                          <a:blip r:embed="rId3"/>
                          <a:stretch>
                            <a:fillRect l="-455882" t="-300000" r="-101961" b="-22222"/>
                          </a:stretch>
                        </a:blipFill>
                      </a:tcPr>
                    </a:tc>
                    <a:tc>
                      <a:txBody>
                        <a:bodyPr/>
                        <a:lstStyle/>
                        <a:p>
                          <a:endParaRPr lang="ja-JP"/>
                        </a:p>
                      </a:txBody>
                      <a:tcPr marL="109954" marR="109954" marT="54977" marB="54977">
                        <a:blipFill>
                          <a:blip r:embed="rId3"/>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ミームのまとめサイト</a:t>
            </a:r>
            <a:r>
              <a:rPr lang="en-US" altLang="ja-JP" dirty="0"/>
              <a:t> (</a:t>
            </a:r>
            <a:r>
              <a:rPr lang="ja-JP" altLang="en-US"/>
              <a:t>キュレーションサービス</a:t>
            </a:r>
            <a:r>
              <a:rPr lang="en-US" altLang="ja-JP" dirty="0"/>
              <a:t>)</a:t>
            </a:r>
            <a:endParaRPr lang="ja-JP" altLang="en-US"/>
          </a:p>
        </p:txBody>
      </p:sp>
      <p:sp>
        <p:nvSpPr>
          <p:cNvPr id="5" name="正方形/長方形 4">
            <a:extLst>
              <a:ext uri="{FF2B5EF4-FFF2-40B4-BE49-F238E27FC236}">
                <a16:creationId xmlns:a16="http://schemas.microsoft.com/office/drawing/2014/main" id="{39A648A7-A984-6248-972F-AD97C670BA2C}"/>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2B28021B-F7D3-1F44-ACDD-F2BD96255BF4}"/>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3BF6BAEC-4929-CA45-B626-E0AD460CFBA7}"/>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2BA9A49-AD59-DC4A-8757-FBB07DBED36E}"/>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F56366F4-AAF3-5648-B9DF-E4CE9ADB9279}"/>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3706133113"/>
              </p:ext>
            </p:extLst>
          </p:nvPr>
        </p:nvGraphicFramePr>
        <p:xfrm>
          <a:off x="650211" y="1032933"/>
          <a:ext cx="3994703" cy="47107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28701" y="1032933"/>
            <a:ext cx="4415299" cy="5203514"/>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028266"/>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solidFill>
                  <a:schemeClr val="tx2"/>
                </a:solidFill>
                <a:latin typeface="Meiryo" charset="-128"/>
                <a:ea typeface="Meiryo" charset="-128"/>
                <a:cs typeface="Meiryo" charset="-128"/>
              </a:rPr>
              <a:t>継続的</a:t>
            </a:r>
            <a:r>
              <a:rPr lang="ja-JP" altLang="en-US" b="1" dirty="0">
                <a:solidFill>
                  <a:schemeClr val="tx2"/>
                </a:solidFill>
                <a:latin typeface="Meiryo" charset="-128"/>
                <a:ea typeface="Meiryo" charset="-128"/>
                <a:cs typeface="Meiryo" charset="-128"/>
              </a:rPr>
              <a:t>な</a:t>
            </a:r>
            <a:r>
              <a:rPr lang="en-US" altLang="ja-JP" b="1" dirty="0">
                <a:solidFill>
                  <a:schemeClr val="tx2"/>
                </a:solidFill>
                <a:latin typeface="Meiryo" charset="-128"/>
                <a:ea typeface="Meiryo" charset="-128"/>
                <a:cs typeface="Meiryo" charset="-128"/>
              </a:rPr>
              <a:t> </a:t>
            </a:r>
            <a:br>
              <a:rPr lang="en-US" altLang="ja-JP" b="1" dirty="0">
                <a:solidFill>
                  <a:schemeClr val="tx2"/>
                </a:solidFill>
                <a:latin typeface="Meiryo" charset="-128"/>
                <a:ea typeface="Meiryo" charset="-128"/>
                <a:cs typeface="Meiryo" charset="-128"/>
              </a:rPr>
            </a:br>
            <a:r>
              <a:rPr lang="en-US" altLang="ja-JP" b="1" dirty="0">
                <a:solidFill>
                  <a:schemeClr val="tx2"/>
                </a:solidFill>
                <a:ea typeface="Meiryo" charset="-128"/>
                <a:cs typeface="Meiryo" charset="-128"/>
              </a:rPr>
              <a:t>/pol/ </a:t>
            </a:r>
            <a:r>
              <a:rPr lang="ja-JP" altLang="en-US" b="1" dirty="0">
                <a:solidFill>
                  <a:schemeClr val="tx2"/>
                </a:solidFill>
                <a:latin typeface="Meiryo" charset="-128"/>
                <a:ea typeface="Meiryo" charset="-128"/>
                <a:cs typeface="Meiryo" charset="-128"/>
              </a:rPr>
              <a:t>への</a:t>
            </a:r>
            <a:r>
              <a:rPr kumimoji="1" lang="ja-JP" altLang="en-US" b="1"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solidFill>
                  <a:schemeClr val="tx2"/>
                </a:solidFill>
                <a:latin typeface="Meiryo" charset="-128"/>
                <a:ea typeface="Meiryo" charset="-128"/>
                <a:cs typeface="Meiryo" charset="-128"/>
              </a:rPr>
              <a:t>Mainstream</a:t>
            </a:r>
            <a:r>
              <a:rPr kumimoji="1" lang="ja-JP" altLang="en-US" b="1" dirty="0">
                <a:solidFill>
                  <a:schemeClr val="tx2"/>
                </a:solidFill>
                <a:latin typeface="Meiryo" charset="-128"/>
                <a:ea typeface="Meiryo" charset="-128"/>
                <a:cs typeface="Meiryo" charset="-128"/>
              </a:rPr>
              <a:t> で</a:t>
            </a:r>
            <a:endParaRPr kumimoji="1" lang="en-US" altLang="ja-JP" b="1" dirty="0">
              <a:solidFill>
                <a:schemeClr val="tx2"/>
              </a:solidFill>
              <a:latin typeface="Meiryo" charset="-128"/>
              <a:ea typeface="Meiryo" charset="-128"/>
              <a:cs typeface="Meiryo" charset="-128"/>
            </a:endParaRPr>
          </a:p>
          <a:p>
            <a:pPr algn="ctr"/>
            <a:r>
              <a:rPr lang="ja-JP" altLang="en-US" b="1" dirty="0">
                <a:solidFill>
                  <a:schemeClr val="tx2"/>
                </a:solidFill>
                <a:latin typeface="Meiryo" charset="-128"/>
                <a:ea typeface="Meiryo" charset="-128"/>
                <a:cs typeface="Meiryo" charset="-128"/>
              </a:rPr>
              <a:t>ほとんど投稿無し</a:t>
            </a:r>
            <a:endParaRPr kumimoji="1" lang="ja-JP" altLang="en-US" b="1"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dirty="0">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a:t>
            </a:r>
          </a:p>
          <a:p>
            <a:pPr algn="ctr"/>
            <a:r>
              <a:rPr lang="ja-JP" altLang="en-US"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br>
              <a:rPr kumimoji="1" lang="en-US" altLang="ja-JP" dirty="0">
                <a:solidFill>
                  <a:schemeClr val="tx2"/>
                </a:solidFill>
                <a:ea typeface="Meiryo" charset="-128"/>
                <a:cs typeface="Meiryo" charset="-128"/>
              </a:rPr>
            </a:b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solidFill>
                  <a:schemeClr val="tx2"/>
                </a:solidFill>
                <a:ea typeface="Meiryo" charset="-128"/>
                <a:cs typeface="Meiryo" charset="-128"/>
              </a:rPr>
              <a:t>継続的な投稿</a:t>
            </a:r>
            <a:endParaRPr lang="en-US" altLang="ja-JP" b="1"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6127522"/>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6128850"/>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EE9389E0-015A-3049-A98D-FBF7EE28C7EA}"/>
              </a:ext>
            </a:extLst>
          </p:cNvPr>
          <p:cNvSpPr/>
          <p:nvPr/>
        </p:nvSpPr>
        <p:spPr>
          <a:xfrm>
            <a:off x="439899" y="1251035"/>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フリーフォーム 31">
            <a:extLst>
              <a:ext uri="{FF2B5EF4-FFF2-40B4-BE49-F238E27FC236}">
                <a16:creationId xmlns:a16="http://schemas.microsoft.com/office/drawing/2014/main" id="{564AEFDE-9B3D-F344-BB23-8A0408A80845}"/>
              </a:ext>
            </a:extLst>
          </p:cNvPr>
          <p:cNvSpPr/>
          <p:nvPr/>
        </p:nvSpPr>
        <p:spPr>
          <a:xfrm>
            <a:off x="6404373"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6519526"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6764131" y="4515558"/>
            <a:ext cx="637334" cy="170279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a:off x="6832121" y="5025700"/>
            <a:ext cx="1691912" cy="120257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03029" y="4627077"/>
            <a:ext cx="589374" cy="157778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3" name="正方形/長方形 42">
            <a:extLst>
              <a:ext uri="{FF2B5EF4-FFF2-40B4-BE49-F238E27FC236}">
                <a16:creationId xmlns:a16="http://schemas.microsoft.com/office/drawing/2014/main" id="{DCD00E74-5FCC-DC42-891C-45415077EE4D}"/>
              </a:ext>
            </a:extLst>
          </p:cNvPr>
          <p:cNvSpPr/>
          <p:nvPr/>
        </p:nvSpPr>
        <p:spPr>
          <a:xfrm>
            <a:off x="6678111" y="3958775"/>
            <a:ext cx="362600" cy="369332"/>
          </a:xfrm>
          <a:prstGeom prst="rect">
            <a:avLst/>
          </a:prstGeom>
        </p:spPr>
        <p:txBody>
          <a:bodyPr wrap="none">
            <a:spAutoFit/>
          </a:bodyPr>
          <a:lstStyle/>
          <a:p>
            <a:r>
              <a:rPr lang="en-US" altLang="ja-JP" dirty="0">
                <a:solidFill>
                  <a:schemeClr val="accent1"/>
                </a:solidFill>
              </a:rPr>
              <a:t>III</a:t>
            </a:r>
            <a:endParaRPr lang="ja-JP" altLang="en-US">
              <a:solidFill>
                <a:schemeClr val="accent1"/>
              </a:solidFill>
            </a:endParaRP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A, B, C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ポール</a:t>
            </a:r>
            <a:r>
              <a:rPr lang="en-US" altLang="ja-JP" dirty="0"/>
              <a:t> 2 </a:t>
            </a:r>
            <a:r>
              <a:rPr lang="ja-JP" altLang="en-US"/>
              <a:t>時点での発生確率を</a:t>
            </a:r>
            <a:br>
              <a:rPr lang="en-US" altLang="ja-JP" dirty="0"/>
            </a:br>
            <a:r>
              <a:rPr lang="ja-JP" altLang="en-US"/>
              <a:t>「投稿の発生要因」の</a:t>
            </a:r>
            <a:r>
              <a:rPr lang="en-US" altLang="ja-JP" dirty="0"/>
              <a:t> 2 </a:t>
            </a:r>
            <a:r>
              <a:rPr lang="ja-JP" altLang="en-US"/>
              <a:t>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09" name="正方形/長方形 108">
            <a:extLst>
              <a:ext uri="{FF2B5EF4-FFF2-40B4-BE49-F238E27FC236}">
                <a16:creationId xmlns:a16="http://schemas.microsoft.com/office/drawing/2014/main" id="{3443CC87-DF2D-014F-81FC-35C13BA118BB}"/>
              </a:ext>
            </a:extLst>
          </p:cNvPr>
          <p:cNvSpPr/>
          <p:nvPr/>
        </p:nvSpPr>
        <p:spPr>
          <a:xfrm>
            <a:off x="7624606" y="4287360"/>
            <a:ext cx="397866" cy="369332"/>
          </a:xfrm>
          <a:prstGeom prst="rect">
            <a:avLst/>
          </a:prstGeom>
        </p:spPr>
        <p:txBody>
          <a:bodyPr wrap="none">
            <a:spAutoFit/>
          </a:bodyPr>
          <a:lstStyle/>
          <a:p>
            <a:r>
              <a:rPr lang="en-US" altLang="ja-JP" dirty="0">
                <a:solidFill>
                  <a:schemeClr val="accent1"/>
                </a:solidFill>
              </a:rPr>
              <a:t>IV</a:t>
            </a:r>
            <a:endParaRPr lang="ja-JP" altLang="en-US">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正方形/長方形 109">
            <a:extLst>
              <a:ext uri="{FF2B5EF4-FFF2-40B4-BE49-F238E27FC236}">
                <a16:creationId xmlns:a16="http://schemas.microsoft.com/office/drawing/2014/main" id="{B2CDA69C-EED6-9846-B947-78D3EF62E695}"/>
              </a:ext>
            </a:extLst>
          </p:cNvPr>
          <p:cNvSpPr/>
          <p:nvPr/>
        </p:nvSpPr>
        <p:spPr>
          <a:xfrm>
            <a:off x="6783405" y="5213304"/>
            <a:ext cx="330540" cy="369332"/>
          </a:xfrm>
          <a:prstGeom prst="rect">
            <a:avLst/>
          </a:prstGeom>
        </p:spPr>
        <p:txBody>
          <a:bodyPr wrap="none">
            <a:spAutoFit/>
          </a:bodyPr>
          <a:lstStyle/>
          <a:p>
            <a:r>
              <a:rPr lang="en-US" altLang="ja-JP" dirty="0">
                <a:solidFill>
                  <a:schemeClr val="accent1"/>
                </a:solidFill>
              </a:rPr>
              <a:t>V</a:t>
            </a:r>
            <a:endParaRPr lang="ja-JP" altLang="en-US">
              <a:solidFill>
                <a:schemeClr val="accent1"/>
              </a:solidFill>
            </a:endParaRPr>
          </a:p>
        </p:txBody>
      </p:sp>
      <p:sp>
        <p:nvSpPr>
          <p:cNvPr id="111" name="正方形/長方形 110">
            <a:extLst>
              <a:ext uri="{FF2B5EF4-FFF2-40B4-BE49-F238E27FC236}">
                <a16:creationId xmlns:a16="http://schemas.microsoft.com/office/drawing/2014/main" id="{BA328A7F-34CB-124F-B62A-749DFEBA447F}"/>
              </a:ext>
            </a:extLst>
          </p:cNvPr>
          <p:cNvSpPr/>
          <p:nvPr/>
        </p:nvSpPr>
        <p:spPr>
          <a:xfrm>
            <a:off x="6807883" y="6449479"/>
            <a:ext cx="397866" cy="369332"/>
          </a:xfrm>
          <a:prstGeom prst="rect">
            <a:avLst/>
          </a:prstGeom>
        </p:spPr>
        <p:txBody>
          <a:bodyPr wrap="none">
            <a:spAutoFit/>
          </a:bodyPr>
          <a:lstStyle/>
          <a:p>
            <a:r>
              <a:rPr lang="en-US" altLang="ja-JP" dirty="0">
                <a:solidFill>
                  <a:schemeClr val="accent1"/>
                </a:solidFill>
              </a:rPr>
              <a:t>VI</a:t>
            </a:r>
            <a:endParaRPr lang="ja-JP" altLang="en-US">
              <a:solidFill>
                <a:schemeClr val="accent1"/>
              </a:solidFill>
            </a:endParaRPr>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FF2F9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角丸四角形 140">
            <a:extLst>
              <a:ext uri="{FF2B5EF4-FFF2-40B4-BE49-F238E27FC236}">
                <a16:creationId xmlns:a16="http://schemas.microsoft.com/office/drawing/2014/main" id="{CF006289-A33F-764F-8CDA-6E0A15C1A969}"/>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3" name="角丸四角形 142">
            <a:extLst>
              <a:ext uri="{FF2B5EF4-FFF2-40B4-BE49-F238E27FC236}">
                <a16:creationId xmlns:a16="http://schemas.microsoft.com/office/drawing/2014/main" id="{9050753F-B292-A740-A0C9-19CA54CB16FA}"/>
              </a:ext>
            </a:extLst>
          </p:cNvPr>
          <p:cNvSpPr/>
          <p:nvPr/>
        </p:nvSpPr>
        <p:spPr>
          <a:xfrm>
            <a:off x="7175863" y="5612310"/>
            <a:ext cx="495300" cy="1245689"/>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正方形/長方形 144">
            <a:extLst>
              <a:ext uri="{FF2B5EF4-FFF2-40B4-BE49-F238E27FC236}">
                <a16:creationId xmlns:a16="http://schemas.microsoft.com/office/drawing/2014/main" id="{5ACBC71E-CD30-154B-9F4E-63334EDF9ABB}"/>
              </a:ext>
            </a:extLst>
          </p:cNvPr>
          <p:cNvSpPr/>
          <p:nvPr/>
        </p:nvSpPr>
        <p:spPr>
          <a:xfrm>
            <a:off x="8398054" y="1328786"/>
            <a:ext cx="490840" cy="369332"/>
          </a:xfrm>
          <a:prstGeom prst="rect">
            <a:avLst/>
          </a:prstGeom>
        </p:spPr>
        <p:txBody>
          <a:bodyPr wrap="none">
            <a:spAutoFit/>
          </a:bodyPr>
          <a:lstStyle/>
          <a:p>
            <a:r>
              <a:rPr lang="en-US" altLang="ja-JP" dirty="0">
                <a:solidFill>
                  <a:schemeClr val="accent1"/>
                </a:solidFill>
              </a:rPr>
              <a:t>I, II</a:t>
            </a:r>
            <a:endParaRPr lang="ja-JP" altLang="en-US">
              <a:solidFill>
                <a:schemeClr val="accent1"/>
              </a:solidFill>
            </a:endParaRPr>
          </a:p>
        </p:txBody>
      </p:sp>
    </p:spTree>
    <p:extLst>
      <p:ext uri="{BB962C8B-B14F-4D97-AF65-F5344CB8AC3E}">
        <p14:creationId xmlns:p14="http://schemas.microsoft.com/office/powerpoint/2010/main" val="1905286392"/>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19700</TotalTime>
  <Words>1736</Words>
  <Application>Microsoft Macintosh PowerPoint</Application>
  <PresentationFormat>画面に合わせる (4:3)</PresentationFormat>
  <Paragraphs>347</Paragraphs>
  <Slides>12</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12</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利用する SNS データセット</vt:lpstr>
      <vt:lpstr>ミームのまとめサイト (キュレーションサービス)</vt:lpstr>
      <vt:lpstr>提案手法 1｜複数 SNS のミームを意味付け</vt:lpstr>
      <vt:lpstr>評価 1-1｜SNS 毎に投稿されるミームの割合</vt:lpstr>
      <vt:lpstr>評価 1-2｜ミームの投稿数の推移</vt:lpstr>
      <vt:lpstr>提案手法 2｜複数 SNS 間のミームの伝搬を検知</vt:lpstr>
      <vt:lpstr>評価 2-1｜拡散された人種差別的ミームの割合</vt:lpstr>
      <vt:lpstr>評価 2-2｜人種差別的ミームが拡散される確率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496</cp:revision>
  <cp:lastPrinted>2019-07-20T14:02:03Z</cp:lastPrinted>
  <dcterms:created xsi:type="dcterms:W3CDTF">2017-02-09T05:17:45Z</dcterms:created>
  <dcterms:modified xsi:type="dcterms:W3CDTF">2019-07-20T15:02:26Z</dcterms:modified>
</cp:coreProperties>
</file>